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0"/>
  </p:notesMasterIdLst>
  <p:sldIdLst>
    <p:sldId id="364" r:id="rId5"/>
    <p:sldId id="257" r:id="rId6"/>
    <p:sldId id="263" r:id="rId7"/>
    <p:sldId id="262" r:id="rId8"/>
    <p:sldId id="266" r:id="rId9"/>
    <p:sldId id="267" r:id="rId10"/>
    <p:sldId id="268" r:id="rId11"/>
    <p:sldId id="258" r:id="rId12"/>
    <p:sldId id="259" r:id="rId13"/>
    <p:sldId id="260" r:id="rId14"/>
    <p:sldId id="261" r:id="rId15"/>
    <p:sldId id="269" r:id="rId16"/>
    <p:sldId id="270" r:id="rId17"/>
    <p:sldId id="271" r:id="rId18"/>
    <p:sldId id="272" r:id="rId19"/>
    <p:sldId id="274" r:id="rId20"/>
    <p:sldId id="333" r:id="rId21"/>
    <p:sldId id="334" r:id="rId22"/>
    <p:sldId id="335" r:id="rId23"/>
    <p:sldId id="273" r:id="rId24"/>
    <p:sldId id="275" r:id="rId25"/>
    <p:sldId id="276" r:id="rId26"/>
    <p:sldId id="277" r:id="rId27"/>
    <p:sldId id="338" r:id="rId28"/>
    <p:sldId id="278" r:id="rId29"/>
    <p:sldId id="279" r:id="rId30"/>
    <p:sldId id="280" r:id="rId31"/>
    <p:sldId id="281" r:id="rId32"/>
    <p:sldId id="282" r:id="rId33"/>
    <p:sldId id="339" r:id="rId34"/>
    <p:sldId id="340" r:id="rId35"/>
    <p:sldId id="337" r:id="rId36"/>
    <p:sldId id="283" r:id="rId37"/>
    <p:sldId id="285" r:id="rId38"/>
    <p:sldId id="286" r:id="rId39"/>
    <p:sldId id="324" r:id="rId40"/>
    <p:sldId id="287" r:id="rId41"/>
    <p:sldId id="336" r:id="rId42"/>
    <p:sldId id="291" r:id="rId43"/>
    <p:sldId id="293" r:id="rId44"/>
    <p:sldId id="295" r:id="rId45"/>
    <p:sldId id="298" r:id="rId46"/>
    <p:sldId id="299" r:id="rId47"/>
    <p:sldId id="301" r:id="rId48"/>
    <p:sldId id="302" r:id="rId49"/>
    <p:sldId id="303" r:id="rId50"/>
    <p:sldId id="328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29" r:id="rId59"/>
    <p:sldId id="314" r:id="rId60"/>
    <p:sldId id="316" r:id="rId61"/>
    <p:sldId id="317" r:id="rId62"/>
    <p:sldId id="318" r:id="rId63"/>
    <p:sldId id="319" r:id="rId64"/>
    <p:sldId id="321" r:id="rId65"/>
    <p:sldId id="322" r:id="rId66"/>
    <p:sldId id="355" r:id="rId67"/>
    <p:sldId id="362" r:id="rId68"/>
    <p:sldId id="330" r:id="rId6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FB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88" autoAdjust="0"/>
    <p:restoredTop sz="88876" autoAdjust="0"/>
  </p:normalViewPr>
  <p:slideViewPr>
    <p:cSldViewPr>
      <p:cViewPr varScale="1">
        <p:scale>
          <a:sx n="79" d="100"/>
          <a:sy n="79" d="100"/>
        </p:scale>
        <p:origin x="1044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" Type="http://schemas.openxmlformats.org/officeDocument/2006/relationships/slide" Target="slides/slide3.xml"/><Relationship Id="rId71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F53F-3DA7-450C-B0D8-537C60C9EFE4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A91F5-6354-4398-9ED4-568088B14D4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8188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CA91F5-6354-4398-9ED4-568088B14D4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133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 dirty="0" smtClean="0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dirty="0" err="1" smtClean="0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 dirty="0" smtClean="0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dirty="0" err="1" smtClean="0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387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273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sección conceptos básicos se</a:t>
            </a:r>
            <a:r>
              <a:rPr lang="es-ES" baseline="0" dirty="0" smtClean="0"/>
              <a:t> estima que dure unos 30 minutos.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 esto creamos un repositorio local, luego habrá que configurarle el </a:t>
            </a:r>
            <a:r>
              <a:rPr lang="es-ES" dirty="0" err="1" smtClean="0"/>
              <a:t>upstream</a:t>
            </a:r>
            <a:r>
              <a:rPr lang="es-ES" dirty="0" smtClean="0"/>
              <a:t> y subirlo, o en</a:t>
            </a:r>
            <a:r>
              <a:rPr lang="es-ES" baseline="0" dirty="0" smtClean="0"/>
              <a:t> el caso del ejemplo del taller: crearemos el repo en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 y lo clonaremos en local.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698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Configuración de las credenciales de usuario de </a:t>
            </a:r>
            <a:r>
              <a:rPr lang="es-ES" dirty="0" err="1" smtClean="0"/>
              <a:t>GitHub</a:t>
            </a:r>
            <a:r>
              <a:rPr lang="es-ES" dirty="0" smtClean="0"/>
              <a:t> (y </a:t>
            </a:r>
            <a:r>
              <a:rPr lang="es-ES" dirty="0" err="1" smtClean="0"/>
              <a:t>Git</a:t>
            </a:r>
            <a:r>
              <a:rPr lang="es-ES" dirty="0" smtClean="0"/>
              <a:t> en general)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2817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NO!</a:t>
            </a:r>
            <a:r>
              <a:rPr lang="es-ES" baseline="0" dirty="0" smtClean="0"/>
              <a:t> Esperaros al taller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680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Al final, los </a:t>
            </a:r>
            <a:r>
              <a:rPr lang="es-ES" dirty="0" err="1" smtClean="0"/>
              <a:t>mensjaes</a:t>
            </a:r>
            <a:r>
              <a:rPr lang="es-ES" dirty="0" smtClean="0"/>
              <a:t> de </a:t>
            </a:r>
            <a:r>
              <a:rPr lang="es-ES" dirty="0" err="1" smtClean="0"/>
              <a:t>commit</a:t>
            </a:r>
            <a:r>
              <a:rPr lang="es-ES" dirty="0" smtClean="0"/>
              <a:t> son</a:t>
            </a:r>
            <a:r>
              <a:rPr lang="es-ES" baseline="0" dirty="0" smtClean="0"/>
              <a:t> como un “teletipo” o los titulares de las noticias; nos debe de dar la historia de un proyecto. Lo ideal sería saber qué pasó y cómo evolucionó el proyecto viendo sus mensajes.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Al final, los </a:t>
            </a:r>
            <a:r>
              <a:rPr lang="es-ES" dirty="0" err="1" smtClean="0"/>
              <a:t>mensjaes</a:t>
            </a:r>
            <a:r>
              <a:rPr lang="es-ES" dirty="0" smtClean="0"/>
              <a:t> de </a:t>
            </a:r>
            <a:r>
              <a:rPr lang="es-ES" dirty="0" err="1" smtClean="0"/>
              <a:t>commit</a:t>
            </a:r>
            <a:r>
              <a:rPr lang="es-ES" dirty="0" smtClean="0"/>
              <a:t> son</a:t>
            </a:r>
            <a:r>
              <a:rPr lang="es-ES" baseline="0" dirty="0" smtClean="0"/>
              <a:t> como un “teletipo” o los titulares de las noticias; nos debe de dar la historia de un proyecto. Lo ideal sería saber qué pasó y cómo evolucionó el proyecto viendo </a:t>
            </a:r>
            <a:r>
              <a:rPr lang="es-ES" baseline="0" smtClean="0"/>
              <a:t>sus mensajes.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09779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 (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 smtClean="0"/>
              <a:t>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el repositorio: mediante </a:t>
            </a:r>
            <a:r>
              <a:rPr lang="es-ES" baseline="0" dirty="0" err="1" smtClean="0"/>
              <a:t>snapshots</a:t>
            </a:r>
            <a:r>
              <a:rPr lang="es-ES" baseline="0" dirty="0" smtClean="0"/>
              <a:t> de todos los ficheros (instantáneas) y para ser eficiente, si no se ha modificado algo, guarda un enlace al fichero anterior.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otros controles de versiones se guarda “la lista de cambios” y luego se componen todos. De ahí el fácil uso de las ramas en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y la complejidad para usar ramas en otros.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Una rama no es más que coger el estado del proyecto y llevarlo a otro sitio para desarrollar otra parte que  más adelante se pueda reinsertar. Tienen cientos de utilidades, pero la principal es separar el código estable del código en progreso o del código que tiene incidencias.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 (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 smtClean="0"/>
              <a:t>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el repositorio: mediante </a:t>
            </a:r>
            <a:r>
              <a:rPr lang="es-ES" baseline="0" dirty="0" err="1" smtClean="0"/>
              <a:t>snapshots</a:t>
            </a:r>
            <a:r>
              <a:rPr lang="es-ES" baseline="0" dirty="0" smtClean="0"/>
              <a:t> de todos los ficheros (instantáneas) y para ser eficiente, si no se ha modificado algo, guarda un enlace al fichero anterior.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otros controles de versiones se guarda “la lista de cambios” y luego se componen todos. De ahí el fácil uso de las ramas en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y la complejidad para usar ramas en otros.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Una rama no es más que coger el estado del proyecto y llevarlo a otro sitio para desarrollar otra parte que  más adelante se pueda reinsertar. Tienen cientos de utilidades, pero la principal es separar el código estable del código en progreso o </a:t>
            </a:r>
            <a:r>
              <a:rPr lang="es-ES" baseline="0" smtClean="0"/>
              <a:t>del código </a:t>
            </a:r>
            <a:r>
              <a:rPr lang="es-ES" baseline="0" dirty="0" smtClean="0"/>
              <a:t>que tiene incidencias.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540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 (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 smtClean="0"/>
              <a:t>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el repositorio: mediante </a:t>
            </a:r>
            <a:r>
              <a:rPr lang="es-ES" baseline="0" dirty="0" err="1" smtClean="0"/>
              <a:t>snapshots</a:t>
            </a:r>
            <a:r>
              <a:rPr lang="es-ES" baseline="0" dirty="0" smtClean="0"/>
              <a:t> de todos los ficheros (instantáneas) y para ser eficiente, si no se ha modificado algo, guarda un enlace al fichero anterior.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otros controles de versiones se guarda “la lista de cambios” y luego se componen todos. De ahí el fácil uso de las ramas en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y la complejidad para usar ramas en otros.</a:t>
            </a:r>
          </a:p>
          <a:p>
            <a:endParaRPr lang="es-ES" baseline="0" dirty="0" smtClean="0"/>
          </a:p>
          <a:p>
            <a:r>
              <a:rPr lang="es-ES" baseline="0" dirty="0" smtClean="0"/>
              <a:t>Una rama no es más que coger el estado del proyecto y llevarlo a otro sitio para desarrollar otra parte que  más adelante se pueda reinsertar. Tienen cientos de utilidades, pero la principal es separar el código estable del código en progreso o </a:t>
            </a:r>
            <a:r>
              <a:rPr lang="es-ES" baseline="0" smtClean="0"/>
              <a:t>del código </a:t>
            </a:r>
            <a:r>
              <a:rPr lang="es-ES" baseline="0" dirty="0" smtClean="0"/>
              <a:t>que tiene incidencias.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2362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 (</a:t>
            </a:r>
            <a:r>
              <a:rPr lang="es-E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puntero a la rama local en la que tú estés en ese mismo instante)</a:t>
            </a:r>
            <a:r>
              <a:rPr lang="es-ES" dirty="0" smtClean="0"/>
              <a:t>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el repositorio: mediante </a:t>
            </a:r>
            <a:r>
              <a:rPr lang="es-ES" baseline="0" dirty="0" err="1" smtClean="0"/>
              <a:t>snapshots</a:t>
            </a:r>
            <a:r>
              <a:rPr lang="es-ES" baseline="0" dirty="0" smtClean="0"/>
              <a:t> de todos los ficheros (instantáneas) y para ser eficiente, si no se ha modificado algo, guarda un enlace al fichero anterior.</a:t>
            </a:r>
          </a:p>
          <a:p>
            <a:endParaRPr lang="es-ES" baseline="0" dirty="0" smtClean="0"/>
          </a:p>
          <a:p>
            <a:r>
              <a:rPr lang="es-ES" baseline="0" dirty="0" smtClean="0"/>
              <a:t>En otros controles de versiones se guarda “la lista de cambios” y luego se componen todos. De ahí el fácil uso de las ramas en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y la complejidad para usar ramas en otros.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3965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Aquí sería conveniente explicar lo que es el HEAD, </a:t>
            </a:r>
            <a:r>
              <a:rPr lang="es-ES" dirty="0" err="1" smtClean="0"/>
              <a:t>git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branch</a:t>
            </a:r>
            <a:r>
              <a:rPr lang="es-ES" baseline="0" dirty="0" smtClean="0"/>
              <a:t> &lt;</a:t>
            </a:r>
            <a:r>
              <a:rPr lang="es-ES" baseline="0" dirty="0" err="1" smtClean="0"/>
              <a:t>nombre_branch</a:t>
            </a:r>
            <a:r>
              <a:rPr lang="es-ES" baseline="0" dirty="0" smtClean="0"/>
              <a:t>&gt; y un poco sobre cómo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almacena los datos en </a:t>
            </a:r>
            <a:r>
              <a:rPr lang="es-ES" baseline="0" smtClean="0"/>
              <a:t>el repositorio.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Sería conveniente hablar</a:t>
            </a:r>
            <a:r>
              <a:rPr lang="es-ES" baseline="0" dirty="0" smtClean="0"/>
              <a:t> (si no se ha hecho ya) sobre el puntero HEAD, cómo almacena 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los archivos y diferencias y cómo se mueve uno por los </a:t>
            </a:r>
            <a:r>
              <a:rPr lang="es-ES" baseline="0" dirty="0" err="1" smtClean="0"/>
              <a:t>commitIds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 status)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9194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6761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sng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49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“¿Qué es cada cosa?”</a:t>
            </a:r>
          </a:p>
          <a:p>
            <a:endParaRPr lang="es-ES" dirty="0" smtClean="0"/>
          </a:p>
          <a:p>
            <a:r>
              <a:rPr lang="es-ES" dirty="0" smtClean="0"/>
              <a:t>Hay que diferenciar entre clientes,</a:t>
            </a:r>
            <a:r>
              <a:rPr lang="es-ES" baseline="0" dirty="0" smtClean="0"/>
              <a:t> </a:t>
            </a:r>
            <a:r>
              <a:rPr lang="es-ES" dirty="0" smtClean="0"/>
              <a:t>protocolos</a:t>
            </a:r>
            <a:r>
              <a:rPr lang="es-ES" baseline="0" dirty="0" smtClean="0"/>
              <a:t> y </a:t>
            </a:r>
            <a:r>
              <a:rPr lang="es-ES" baseline="0" dirty="0" err="1" smtClean="0"/>
              <a:t>hostings</a:t>
            </a:r>
            <a:r>
              <a:rPr lang="es-ES" dirty="0" smtClean="0"/>
              <a:t>. Aquí tenemos 3 protocolos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git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svn</a:t>
            </a:r>
            <a:r>
              <a:rPr lang="es-ES" baseline="0" dirty="0" smtClean="0"/>
              <a:t>, mercurial) y 4 clientes y 2 </a:t>
            </a:r>
            <a:r>
              <a:rPr lang="es-ES" baseline="0" dirty="0" err="1" smtClean="0"/>
              <a:t>hostings</a:t>
            </a:r>
            <a:r>
              <a:rPr lang="es-ES" baseline="0" dirty="0" smtClean="0"/>
              <a:t>.</a:t>
            </a:r>
            <a:endParaRPr lang="es-ES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sng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sng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Borramos el fichero del</a:t>
            </a:r>
            <a:r>
              <a:rPr lang="es-ES" u="none" baseline="0" dirty="0" smtClean="0"/>
              <a:t> tracking de </a:t>
            </a:r>
            <a:r>
              <a:rPr lang="es-ES" u="none" baseline="0" dirty="0" err="1" smtClean="0"/>
              <a:t>git</a:t>
            </a:r>
            <a:endParaRPr lang="es-ES" u="none" baseline="0" dirty="0" smtClean="0"/>
          </a:p>
          <a:p>
            <a:r>
              <a:rPr lang="es-ES" u="none" baseline="0" dirty="0" smtClean="0"/>
              <a:t>Lo creamos de nuevo junto con el .</a:t>
            </a:r>
            <a:r>
              <a:rPr lang="es-ES" u="none" baseline="0" dirty="0" err="1" smtClean="0"/>
              <a:t>gitignore</a:t>
            </a:r>
            <a:r>
              <a:rPr lang="es-ES" u="none" baseline="0" dirty="0" smtClean="0"/>
              <a:t> que contenga la </a:t>
            </a:r>
            <a:r>
              <a:rPr lang="es-ES" u="none" baseline="0" dirty="0" err="1" smtClean="0"/>
              <a:t>linea</a:t>
            </a:r>
            <a:r>
              <a:rPr lang="es-ES" u="none" baseline="0" dirty="0" smtClean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Borramos el fichero del</a:t>
            </a:r>
            <a:r>
              <a:rPr lang="es-ES" u="none" baseline="0" dirty="0" smtClean="0"/>
              <a:t> tracking de </a:t>
            </a:r>
            <a:r>
              <a:rPr lang="es-ES" u="none" baseline="0" dirty="0" err="1" smtClean="0"/>
              <a:t>git</a:t>
            </a:r>
            <a:endParaRPr lang="es-ES" u="none" baseline="0" dirty="0" smtClean="0"/>
          </a:p>
          <a:p>
            <a:r>
              <a:rPr lang="es-ES" u="none" baseline="0" dirty="0" smtClean="0"/>
              <a:t>Lo creamos de nuevo junto con el .</a:t>
            </a:r>
            <a:r>
              <a:rPr lang="es-ES" u="none" baseline="0" dirty="0" err="1" smtClean="0"/>
              <a:t>gitignore</a:t>
            </a:r>
            <a:r>
              <a:rPr lang="es-ES" u="none" baseline="0" dirty="0" smtClean="0"/>
              <a:t> que contenga la </a:t>
            </a:r>
            <a:r>
              <a:rPr lang="es-ES" u="none" baseline="0" dirty="0" err="1" smtClean="0"/>
              <a:t>linea</a:t>
            </a:r>
            <a:r>
              <a:rPr lang="es-ES" u="none" baseline="0" smtClean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Borramos el fichero del</a:t>
            </a:r>
            <a:r>
              <a:rPr lang="es-ES" u="none" baseline="0" dirty="0" smtClean="0"/>
              <a:t> tracking de </a:t>
            </a:r>
            <a:r>
              <a:rPr lang="es-ES" u="none" baseline="0" dirty="0" err="1" smtClean="0"/>
              <a:t>git</a:t>
            </a:r>
            <a:endParaRPr lang="es-ES" u="none" baseline="0" dirty="0" smtClean="0"/>
          </a:p>
          <a:p>
            <a:r>
              <a:rPr lang="es-ES" u="none" baseline="0" dirty="0" smtClean="0"/>
              <a:t>Lo creamos de nuevo junto con el .</a:t>
            </a:r>
            <a:r>
              <a:rPr lang="es-ES" u="none" baseline="0" dirty="0" err="1" smtClean="0"/>
              <a:t>gitignore</a:t>
            </a:r>
            <a:r>
              <a:rPr lang="es-ES" u="none" baseline="0" dirty="0" smtClean="0"/>
              <a:t> que contenga la </a:t>
            </a:r>
            <a:r>
              <a:rPr lang="es-ES" u="none" baseline="0" dirty="0" err="1" smtClean="0"/>
              <a:t>linea</a:t>
            </a:r>
            <a:r>
              <a:rPr lang="es-ES" u="none" baseline="0" smtClean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“¿Cuáles vamos a usar? – </a:t>
            </a:r>
            <a:r>
              <a:rPr lang="es-ES" dirty="0" err="1" smtClean="0"/>
              <a:t>Git</a:t>
            </a:r>
            <a:r>
              <a:rPr lang="es-ES" dirty="0" smtClean="0"/>
              <a:t> +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GitHub</a:t>
            </a:r>
            <a:r>
              <a:rPr lang="es-ES" baseline="0" dirty="0" smtClean="0"/>
              <a:t>”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u="none" dirty="0" smtClean="0"/>
              <a:t>Borramos el fichero del</a:t>
            </a:r>
            <a:r>
              <a:rPr lang="es-ES" u="none" baseline="0" dirty="0" smtClean="0"/>
              <a:t> tracking de </a:t>
            </a:r>
            <a:r>
              <a:rPr lang="es-ES" u="none" baseline="0" dirty="0" err="1" smtClean="0"/>
              <a:t>git</a:t>
            </a:r>
            <a:endParaRPr lang="es-ES" u="none" baseline="0" dirty="0" smtClean="0"/>
          </a:p>
          <a:p>
            <a:r>
              <a:rPr lang="es-ES" u="none" baseline="0" dirty="0" smtClean="0"/>
              <a:t>Lo creamos de nuevo junto con el .</a:t>
            </a:r>
            <a:r>
              <a:rPr lang="es-ES" u="none" baseline="0" dirty="0" err="1" smtClean="0"/>
              <a:t>gitignore</a:t>
            </a:r>
            <a:r>
              <a:rPr lang="es-ES" u="none" baseline="0" dirty="0" smtClean="0"/>
              <a:t> que contenga la </a:t>
            </a:r>
            <a:r>
              <a:rPr lang="es-ES" u="none" baseline="0" dirty="0" err="1" smtClean="0"/>
              <a:t>linea</a:t>
            </a:r>
            <a:r>
              <a:rPr lang="es-ES" u="none" baseline="0" smtClean="0"/>
              <a:t> log.log</a:t>
            </a:r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u="none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04661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92982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92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796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26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La diferencia con respecto a otros sistemas de control de versiones se centra en el calificativo </a:t>
            </a:r>
            <a:r>
              <a:rPr lang="es-ES" sz="1200" b="1" dirty="0" smtClean="0">
                <a:solidFill>
                  <a:schemeClr val="bg1">
                    <a:lumMod val="95000"/>
                  </a:schemeClr>
                </a:solidFill>
              </a:rPr>
              <a:t>distribuido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, dado que en este tipo de gestores de la configuración, a diferencia de otros como SVN, o TFS, no existe un repositorio central, sino que el repositorio está distribuido entre todas las personas que participan en el proyecto.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Todos disponen de toda la información de manera local (al menos la parte en la que estemos trabajando).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12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Tras instalarlo, lo primero que tenemos que hacer es configurar tanto nuestro nombre como nuestra dirección de mail para poder firmar nuestros </a:t>
            </a:r>
            <a:r>
              <a:rPr lang="es-ES" sz="1200" dirty="0" err="1" smtClean="0">
                <a:solidFill>
                  <a:schemeClr val="bg1">
                    <a:lumMod val="95000"/>
                  </a:schemeClr>
                </a:solidFill>
              </a:rPr>
              <a:t>commits</a:t>
            </a:r>
            <a:r>
              <a:rPr lang="es-ES" sz="12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endParaRPr lang="es-ES" sz="12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470AB5-00EE-4A5C-AE4E-71B8EEE1046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0269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2015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9319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955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 userDrawn="1"/>
        </p:nvSpPr>
        <p:spPr>
          <a:xfrm>
            <a:off x="-20886" y="0"/>
            <a:ext cx="9164885" cy="6858000"/>
          </a:xfrm>
          <a:prstGeom prst="rect">
            <a:avLst/>
          </a:prstGeom>
          <a:solidFill>
            <a:srgbClr val="1E2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 userDrawn="1"/>
        </p:nvSpPr>
        <p:spPr>
          <a:xfrm>
            <a:off x="-36512" y="0"/>
            <a:ext cx="9164885" cy="6858000"/>
          </a:xfrm>
          <a:prstGeom prst="rect">
            <a:avLst/>
          </a:prstGeom>
          <a:solidFill>
            <a:srgbClr val="414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6299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602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9710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622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11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924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960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791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8106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87A0B-8966-410A-BC67-79F63FC8B2D3}" type="datetimeFigureOut">
              <a:rPr lang="es-ES" smtClean="0"/>
              <a:t>10/06/2019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FA28-D925-4A83-9CFA-F9D7C549175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2341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C:\backup\CENTERS\Líneas de trabajo\codeFEST\fotos codefest\p5488-0020-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29" t="7929" r="10391"/>
          <a:stretch/>
        </p:blipFill>
        <p:spPr bwMode="auto">
          <a:xfrm>
            <a:off x="-1" y="0"/>
            <a:ext cx="9144001" cy="68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dondear rectángulo de esquina del mismo lado"/>
          <p:cNvSpPr/>
          <p:nvPr/>
        </p:nvSpPr>
        <p:spPr>
          <a:xfrm rot="16200000" flipV="1">
            <a:off x="3929402" y="1238731"/>
            <a:ext cx="1285193" cy="9144002"/>
          </a:xfrm>
          <a:prstGeom prst="round2SameRect">
            <a:avLst>
              <a:gd name="adj1" fmla="val 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658556" y="5346963"/>
            <a:ext cx="2253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rgbClr val="6485C1"/>
                </a:solidFill>
              </a:rPr>
              <a:t>Taller de </a:t>
            </a:r>
            <a:r>
              <a:rPr lang="es-ES" sz="3200" b="1" dirty="0" err="1" smtClean="0">
                <a:solidFill>
                  <a:srgbClr val="6485C1"/>
                </a:solidFill>
              </a:rPr>
              <a:t>Git</a:t>
            </a:r>
            <a:endParaRPr lang="es-ES" sz="3200" b="1" dirty="0" smtClean="0">
              <a:solidFill>
                <a:srgbClr val="6485C1"/>
              </a:solidFill>
            </a:endParaRPr>
          </a:p>
          <a:p>
            <a:r>
              <a:rPr lang="es-ES" sz="1600" cap="all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EVERIS CENTERS</a:t>
            </a:r>
            <a:endParaRPr lang="es-ES" sz="1600" cap="al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6" name="5 Grupo"/>
          <p:cNvGrpSpPr/>
          <p:nvPr/>
        </p:nvGrpSpPr>
        <p:grpSpPr>
          <a:xfrm>
            <a:off x="6516216" y="5569495"/>
            <a:ext cx="1682213" cy="307777"/>
            <a:chOff x="6833294" y="5826750"/>
            <a:chExt cx="1682213" cy="307777"/>
          </a:xfrm>
        </p:grpSpPr>
        <p:sp>
          <p:nvSpPr>
            <p:cNvPr id="7" name="19 CuadroTexto"/>
            <p:cNvSpPr txBox="1"/>
            <p:nvPr/>
          </p:nvSpPr>
          <p:spPr>
            <a:xfrm>
              <a:off x="7025163" y="5826750"/>
              <a:ext cx="14903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s-E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E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@everisCodeFEST</a:t>
              </a:r>
              <a:endParaRPr lang="es-E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endParaRPr>
            </a:p>
          </p:txBody>
        </p:sp>
        <p:pic>
          <p:nvPicPr>
            <p:cNvPr id="8" name="Picture 4" descr="http://designshack.co.uk/wp-content/uploads/larrybird-2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3294" y="5911047"/>
              <a:ext cx="258186" cy="182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224" y="158626"/>
            <a:ext cx="2131192" cy="118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11 Redondear rectángulo de esquina del mismo lado"/>
          <p:cNvSpPr/>
          <p:nvPr/>
        </p:nvSpPr>
        <p:spPr>
          <a:xfrm rot="10800000" flipV="1">
            <a:off x="1187615" y="2"/>
            <a:ext cx="1905959" cy="1412774"/>
          </a:xfrm>
          <a:prstGeom prst="round2SameRect">
            <a:avLst>
              <a:gd name="adj1" fmla="val 0"/>
              <a:gd name="adj2" fmla="val 38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6" y="116632"/>
            <a:ext cx="2133522" cy="1219155"/>
          </a:xfrm>
          <a:prstGeom prst="rect">
            <a:avLst/>
          </a:prstGeom>
        </p:spPr>
      </p:pic>
      <p:sp>
        <p:nvSpPr>
          <p:cNvPr id="13" name="CuadroTexto 2"/>
          <p:cNvSpPr txBox="1"/>
          <p:nvPr/>
        </p:nvSpPr>
        <p:spPr>
          <a:xfrm>
            <a:off x="7952506" y="6093289"/>
            <a:ext cx="1187624" cy="360040"/>
          </a:xfrm>
          <a:prstGeom prst="rect">
            <a:avLst/>
          </a:prstGeom>
        </p:spPr>
        <p:txBody>
          <a:bodyPr vert="horz" wrap="none" lIns="68580" tIns="34290" rIns="68580" bIns="34290" rtlCol="0" anchor="ctr"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Versión 1.0</a:t>
            </a:r>
            <a:endParaRPr lang="es-ES" sz="18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01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La primera reacción…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10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340768"/>
            <a:ext cx="5976664" cy="38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1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¿Entonces, por qué usamos GIT?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: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Sistema de Control de versiones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Open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Source</a:t>
            </a: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Gratuito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¿Qué aporta?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Repositorio 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Distribuido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Hosting en la nube, a través de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Nos permite trabajar de forma totalmente desconectada respecto al repositorio dado que todos los metadatos se almacenan en local.</a:t>
            </a:r>
          </a:p>
        </p:txBody>
      </p:sp>
    </p:spTree>
    <p:extLst>
      <p:ext uri="{BB962C8B-B14F-4D97-AF65-F5344CB8AC3E}">
        <p14:creationId xmlns:p14="http://schemas.microsoft.com/office/powerpoint/2010/main" val="50534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rgbClr val="D6FB47"/>
                </a:solidFill>
              </a:rPr>
              <a:t>¿Qué es </a:t>
            </a:r>
            <a:r>
              <a:rPr lang="es-ES" sz="1600" dirty="0" err="1" smtClean="0">
                <a:solidFill>
                  <a:srgbClr val="D6FB47"/>
                </a:solidFill>
              </a:rPr>
              <a:t>GitHub</a:t>
            </a:r>
            <a:r>
              <a:rPr lang="es-ES" sz="1600" dirty="0" smtClean="0">
                <a:solidFill>
                  <a:srgbClr val="D6FB47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12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¿Qué es </a:t>
            </a: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GitHub</a:t>
            </a:r>
            <a:r>
              <a:rPr lang="es-ES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2545011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es un hosting para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, que es gratuito para proyectos open </a:t>
            </a:r>
            <a:r>
              <a:rPr lang="es-ES" sz="2000" dirty="0" err="1" smtClean="0">
                <a:solidFill>
                  <a:schemeClr val="bg1">
                    <a:lumMod val="95000"/>
                  </a:schemeClr>
                </a:solidFill>
              </a:rPr>
              <a:t>source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 de visibilidad pública. </a:t>
            </a:r>
            <a:endParaRPr lang="es-ES" sz="20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968"/>
          <a:stretch/>
        </p:blipFill>
        <p:spPr bwMode="auto">
          <a:xfrm>
            <a:off x="395536" y="980728"/>
            <a:ext cx="8424936" cy="44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520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GitHub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rgbClr val="D6FB47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7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76" y="2425824"/>
            <a:ext cx="2438400" cy="2438400"/>
          </a:xfrm>
          <a:prstGeom prst="rect">
            <a:avLst/>
          </a:prstGeom>
        </p:spPr>
      </p:pic>
      <p:sp>
        <p:nvSpPr>
          <p:cNvPr id="4" name="3 Flecha abajo"/>
          <p:cNvSpPr/>
          <p:nvPr/>
        </p:nvSpPr>
        <p:spPr>
          <a:xfrm>
            <a:off x="6829656" y="1484784"/>
            <a:ext cx="360040" cy="792088"/>
          </a:xfrm>
          <a:prstGeom prst="downArrow">
            <a:avLst/>
          </a:prstGeom>
          <a:solidFill>
            <a:srgbClr val="D6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6 CuadroTexto"/>
          <p:cNvSpPr txBox="1"/>
          <p:nvPr/>
        </p:nvSpPr>
        <p:spPr>
          <a:xfrm>
            <a:off x="683568" y="2564904"/>
            <a:ext cx="4752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El </a:t>
            </a:r>
            <a:r>
              <a:rPr lang="es-ES" b="1" dirty="0">
                <a:solidFill>
                  <a:schemeClr val="bg1"/>
                </a:solidFill>
              </a:rPr>
              <a:t>repositorio</a:t>
            </a:r>
            <a:r>
              <a:rPr lang="es-ES" dirty="0">
                <a:solidFill>
                  <a:schemeClr val="bg1"/>
                </a:solidFill>
              </a:rPr>
              <a:t> es el lugar en el que se almacenan los datos actualizados e históricos de cambios, </a:t>
            </a:r>
            <a:r>
              <a:rPr lang="es-ES" i="1" dirty="0">
                <a:solidFill>
                  <a:schemeClr val="bg1"/>
                </a:solidFill>
              </a:rPr>
              <a:t>a menudo en un servidor</a:t>
            </a:r>
            <a:r>
              <a:rPr lang="es-ES" i="1" dirty="0" smtClean="0">
                <a:solidFill>
                  <a:schemeClr val="bg1"/>
                </a:solidFill>
              </a:rPr>
              <a:t>.</a:t>
            </a:r>
          </a:p>
          <a:p>
            <a:endParaRPr lang="es-ES" i="1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En el caso de </a:t>
            </a:r>
            <a:r>
              <a:rPr lang="es-ES" dirty="0" err="1" smtClean="0">
                <a:solidFill>
                  <a:schemeClr val="bg1"/>
                </a:solidFill>
              </a:rPr>
              <a:t>Git</a:t>
            </a:r>
            <a:r>
              <a:rPr lang="es-ES" dirty="0" smtClean="0">
                <a:solidFill>
                  <a:schemeClr val="bg1"/>
                </a:solidFill>
              </a:rPr>
              <a:t>, tenemos un </a:t>
            </a:r>
            <a:r>
              <a:rPr lang="es-ES" b="1" dirty="0" smtClean="0">
                <a:solidFill>
                  <a:schemeClr val="bg1"/>
                </a:solidFill>
              </a:rPr>
              <a:t>repositorio</a:t>
            </a:r>
            <a:r>
              <a:rPr lang="es-ES" dirty="0" smtClean="0">
                <a:solidFill>
                  <a:schemeClr val="bg1"/>
                </a:solidFill>
              </a:rPr>
              <a:t> local y uno en remoto para realizar el control de cambios.</a:t>
            </a:r>
          </a:p>
        </p:txBody>
      </p:sp>
    </p:spTree>
    <p:extLst>
      <p:ext uri="{BB962C8B-B14F-4D97-AF65-F5344CB8AC3E}">
        <p14:creationId xmlns:p14="http://schemas.microsoft.com/office/powerpoint/2010/main" val="73317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9" y="1151617"/>
            <a:ext cx="475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Para crear un repositorio local: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init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068664"/>
            <a:ext cx="5936687" cy="458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075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8" y="1151617"/>
            <a:ext cx="77028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Para enlazarlo con un repo de </a:t>
            </a:r>
            <a:r>
              <a:rPr lang="es-ES" dirty="0" err="1" smtClean="0">
                <a:solidFill>
                  <a:schemeClr val="bg1"/>
                </a:solidFill>
              </a:rPr>
              <a:t>GitHub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url_repositorio_remoto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2317844"/>
            <a:ext cx="7553870" cy="4039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7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5528" y="1151617"/>
            <a:ext cx="77028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Pero antes… ¿cómo configuro mis credenciales de usuario?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user.name “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miUsuarioGitHub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Comprobamos que quede configurado: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[--global] 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user.name 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Configuramos el mail de la cuenta de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[--global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user.email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“mimail@mail.com”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37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19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Repositorio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87918"/>
            <a:ext cx="75628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295232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Introducción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es-ES" sz="16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Reto</a:t>
            </a:r>
          </a:p>
        </p:txBody>
      </p:sp>
    </p:spTree>
    <p:extLst>
      <p:ext uri="{BB962C8B-B14F-4D97-AF65-F5344CB8AC3E}">
        <p14:creationId xmlns:p14="http://schemas.microsoft.com/office/powerpoint/2010/main" val="1115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Tagging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232" y="2417483"/>
            <a:ext cx="2438400" cy="2438400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676653" y="2060848"/>
            <a:ext cx="47525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Dar nombres (versión) a un estado del repositorio.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 &lt;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commitId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Para ver el </a:t>
            </a:r>
            <a:r>
              <a:rPr lang="es-ES" dirty="0" err="1" smtClean="0">
                <a:solidFill>
                  <a:schemeClr val="bg1"/>
                </a:solidFill>
              </a:rPr>
              <a:t>commitId</a:t>
            </a:r>
            <a:r>
              <a:rPr lang="es-ES" dirty="0" smtClean="0">
                <a:solidFill>
                  <a:schemeClr val="bg1"/>
                </a:solidFill>
              </a:rPr>
              <a:t> de algún </a:t>
            </a:r>
            <a:r>
              <a:rPr lang="es-ES" dirty="0" err="1" smtClean="0">
                <a:solidFill>
                  <a:schemeClr val="bg1"/>
                </a:solidFill>
              </a:rPr>
              <a:t>commit</a:t>
            </a:r>
            <a:r>
              <a:rPr lang="es-ES" dirty="0" smtClean="0">
                <a:solidFill>
                  <a:schemeClr val="bg1"/>
                </a:solidFill>
              </a:rPr>
              <a:t> realizado: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status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1.0.0 1b2e1d63ff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25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Clonar un repositorio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9552" y="2060848"/>
            <a:ext cx="7928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Clonar un repositorio es crear una copia local de un repositorio remoto/local.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/ruta/repositorio/local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username@host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:/ruta/al/repositorio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Ejemplo: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clone 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://github.com/MarcosGinel/bootCampEveris.git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51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Añadir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39552" y="2060848"/>
            <a:ext cx="79287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Si creamos un fichero (o varios), lo primero que tenemos que hacer es añadirlo a nuestro control de versiones, para ello: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miFichero.txt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‘*.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’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087" y="2872152"/>
            <a:ext cx="4788234" cy="26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0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Commitear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Commitear</a:t>
            </a:r>
            <a:r>
              <a:rPr lang="es-ES" dirty="0" smtClean="0">
                <a:solidFill>
                  <a:schemeClr val="bg1"/>
                </a:solidFill>
              </a:rPr>
              <a:t> es persistir (guardar) los cambios en el repositorio; siempre hay que añadir un mensaje lo más descriptivo posible sobre el cambio que se realiza: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72" y="2203123"/>
            <a:ext cx="7182220" cy="43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6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Commitear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</a:rPr>
              <a:t>Commitear</a:t>
            </a:r>
            <a:r>
              <a:rPr lang="es-ES" dirty="0" smtClean="0">
                <a:solidFill>
                  <a:schemeClr val="bg1"/>
                </a:solidFill>
              </a:rPr>
              <a:t> es persistir (guardar) los cambios en el repositorio; siempre hay que añadir un mensaje lo más descriptivo posible sobre el cambio que se realiza: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“Mi primer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2" y="2852936"/>
            <a:ext cx="5668166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76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Commitear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Pero esto no sube a remoto nuestros cambios, recordemos que manejamos dos repositorios, el remoto y el local. Este </a:t>
            </a:r>
            <a:r>
              <a:rPr lang="es-ES" dirty="0" err="1" smtClean="0">
                <a:solidFill>
                  <a:schemeClr val="bg1"/>
                </a:solidFill>
              </a:rPr>
              <a:t>commit</a:t>
            </a:r>
            <a:r>
              <a:rPr lang="es-ES" dirty="0" smtClean="0">
                <a:solidFill>
                  <a:schemeClr val="bg1"/>
                </a:solidFill>
              </a:rPr>
              <a:t> se ha hecho en local: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–m “Mi primer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02" y="2780928"/>
            <a:ext cx="5668166" cy="3124636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3645024"/>
            <a:ext cx="7667515" cy="246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Pushing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Para subirlo a remoto, debemos hacer un </a:t>
            </a:r>
            <a:r>
              <a:rPr lang="es-ES" dirty="0" err="1" smtClean="0">
                <a:solidFill>
                  <a:schemeClr val="bg1"/>
                </a:solidFill>
              </a:rPr>
              <a:t>push</a:t>
            </a:r>
            <a:r>
              <a:rPr lang="es-ES" dirty="0" smtClean="0">
                <a:solidFill>
                  <a:schemeClr val="bg1"/>
                </a:solidFill>
              </a:rPr>
              <a:t> del repositorio local: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–global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http.proxy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=&lt;proxy&gt; # no necesario</a:t>
            </a: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41" y="2780928"/>
            <a:ext cx="6661838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Pushing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Para subirlo a remoto, debemos hacer un </a:t>
            </a:r>
            <a:r>
              <a:rPr lang="es-ES" dirty="0" err="1" smtClean="0">
                <a:solidFill>
                  <a:schemeClr val="bg1"/>
                </a:solidFill>
              </a:rPr>
              <a:t>push</a:t>
            </a:r>
            <a:r>
              <a:rPr lang="es-ES" dirty="0" smtClean="0">
                <a:solidFill>
                  <a:schemeClr val="bg1"/>
                </a:solidFill>
              </a:rPr>
              <a:t> del repositorio local: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config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–global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http.proxy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=&lt;proxy&gt; # no necesario</a:t>
            </a: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101" y="3123459"/>
            <a:ext cx="5668166" cy="3124636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60" y="4451015"/>
            <a:ext cx="6804248" cy="208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Pulling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descargar el código remoto y fusionarlo con la rama actual</a:t>
            </a:r>
            <a:r>
              <a:rPr lang="es-ES" dirty="0" smtClean="0">
                <a:solidFill>
                  <a:schemeClr val="bg1"/>
                </a:solidFill>
              </a:rPr>
              <a:t>: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pull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3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69" y="2484845"/>
            <a:ext cx="7083550" cy="390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06002" y="1484784"/>
            <a:ext cx="79287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Una rama no es más que un “camino alternativo” por el que discurre el desarrollo y el control de cambios. La rama principal es la rama master.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Cada vez que se quiera realizar una nueva característica, es recomendable crea una nueva rama:</a:t>
            </a:r>
          </a:p>
          <a:p>
            <a:endParaRPr lang="es-ES" dirty="0" smtClean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funcionalidad_01</a:t>
            </a: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($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–b funcionalidad_01)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</a:rPr>
              <a:t>Para volver a la rama master: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master</a:t>
            </a: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8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Introducción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>
                <a:solidFill>
                  <a:srgbClr val="D6FB47"/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Git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35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56" y="1330211"/>
            <a:ext cx="4104456" cy="52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0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343616"/>
            <a:ext cx="4032448" cy="523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8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66" y="1603971"/>
            <a:ext cx="7579339" cy="4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9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Branches</a:t>
            </a:r>
            <a:r>
              <a:rPr lang="es-ES" sz="2000" dirty="0" smtClean="0">
                <a:solidFill>
                  <a:srgbClr val="D6FB47"/>
                </a:solidFill>
              </a:rPr>
              <a:t> - ramas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Para subir una rama al repositorio remoto: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push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funcionalidad_01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 smtClean="0">
                <a:solidFill>
                  <a:schemeClr val="bg1"/>
                </a:solidFill>
              </a:rPr>
              <a:t>Para borrar una rama: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branch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–d funcionalidad_01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s-ES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026" y="3611174"/>
            <a:ext cx="5384800" cy="2968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963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Checkout</a:t>
            </a:r>
            <a:endParaRPr lang="es-ES" sz="2000" dirty="0" smtClean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Con </a:t>
            </a:r>
            <a:r>
              <a:rPr lang="es-ES" dirty="0" err="1" smtClean="0">
                <a:solidFill>
                  <a:schemeClr val="bg1"/>
                </a:solidFill>
              </a:rPr>
              <a:t>checkout</a:t>
            </a:r>
            <a:r>
              <a:rPr lang="es-ES" dirty="0" smtClean="0">
                <a:solidFill>
                  <a:schemeClr val="bg1"/>
                </a:solidFill>
              </a:rPr>
              <a:t> nos movemos por las ramas y sincronizamos con el código de dicha rama: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&lt;nombre-rama&gt;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11" y="2718006"/>
            <a:ext cx="6931216" cy="3820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38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Conceptos básicos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Merge</a:t>
            </a:r>
            <a:r>
              <a:rPr lang="es-ES" sz="2000" dirty="0" smtClean="0">
                <a:solidFill>
                  <a:srgbClr val="D6FB47"/>
                </a:solidFill>
              </a:rPr>
              <a:t>	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Fusiona ramas de código, es la forma de reincorporar nuestras funcionalidades nuevas desarrolladas:</a:t>
            </a:r>
          </a:p>
          <a:p>
            <a:endParaRPr lang="es-ES" dirty="0">
              <a:solidFill>
                <a:schemeClr val="bg1"/>
              </a:solidFill>
              <a:latin typeface="+mj-lt"/>
              <a:cs typeface="Consolas" panose="020B0609020204030204" pitchFamily="49" charset="0"/>
            </a:endParaRPr>
          </a:p>
          <a:p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checkout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&lt;nombre-rama-destino&gt;</a:t>
            </a:r>
          </a:p>
          <a:p>
            <a:r>
              <a:rPr lang="es-E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</a:t>
            </a:r>
            <a:r>
              <a:rPr lang="es-ES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&lt;nombre-rama-a-fusionar&gt;</a:t>
            </a:r>
          </a:p>
          <a:p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996952"/>
            <a:ext cx="6120680" cy="362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4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GitHub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Un </a:t>
            </a:r>
            <a:r>
              <a:rPr lang="es-ES" sz="2000" dirty="0" smtClean="0">
                <a:solidFill>
                  <a:srgbClr val="D6FB47"/>
                </a:solidFill>
              </a:rPr>
              <a:t>poco </a:t>
            </a:r>
            <a:r>
              <a:rPr lang="es-ES" sz="2000" dirty="0">
                <a:solidFill>
                  <a:srgbClr val="D6FB47"/>
                </a:solidFill>
              </a:rPr>
              <a:t>de trabajo…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Un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poco de trabajo…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endParaRPr lang="es-E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4 Marcador de contenido"/>
          <p:cNvSpPr txBox="1">
            <a:spLocks/>
          </p:cNvSpPr>
          <p:nvPr/>
        </p:nvSpPr>
        <p:spPr>
          <a:xfrm>
            <a:off x="2704964" y="2996952"/>
            <a:ext cx="3960440" cy="50015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&gt;&gt; Ejemplos con 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Git</a:t>
            </a:r>
            <a:r>
              <a:rPr lang="es-ES" sz="2400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400" dirty="0" err="1" smtClean="0">
                <a:solidFill>
                  <a:schemeClr val="bg1">
                    <a:lumMod val="95000"/>
                  </a:schemeClr>
                </a:solidFill>
              </a:rPr>
              <a:t>GitHub</a:t>
            </a:r>
            <a:endParaRPr lang="es-ES" sz="2400" u="sng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47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Práctica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Comenzando…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1. Crear una cuenta en </a:t>
            </a:r>
            <a:r>
              <a:rPr lang="es-ES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GitHub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1968"/>
          <a:stretch/>
        </p:blipFill>
        <p:spPr bwMode="auto">
          <a:xfrm>
            <a:off x="345706" y="1892350"/>
            <a:ext cx="8424936" cy="446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080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39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Repositorio 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2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 nuevo repositorio para el proyecto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708920"/>
            <a:ext cx="3505200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t="696" r="8455" b="-696"/>
          <a:stretch/>
        </p:blipFill>
        <p:spPr bwMode="auto">
          <a:xfrm>
            <a:off x="4490119" y="2249559"/>
            <a:ext cx="4536000" cy="389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10 Flecha abajo"/>
          <p:cNvSpPr/>
          <p:nvPr/>
        </p:nvSpPr>
        <p:spPr>
          <a:xfrm rot="16200000">
            <a:off x="3900736" y="3703526"/>
            <a:ext cx="360040" cy="792088"/>
          </a:xfrm>
          <a:prstGeom prst="downArrow">
            <a:avLst/>
          </a:prstGeom>
          <a:solidFill>
            <a:srgbClr val="D6F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32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¿Qué es un Sistema de Control de Versiones?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Es cualquier clase de elemento que nos ayuda a trazar cambios en nuestro código fuente.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A veces, incluso puede servir para mantener versiones de documentación asociada al proyecto y no sólo de nuestro código.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Además, es bastante común que los equipos de desarrollo trabajen en diferentes versiones simultáneamente.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Y por último, nos permite “protegernos” de nosotros mismos y de los demás.</a:t>
            </a:r>
          </a:p>
        </p:txBody>
      </p:sp>
    </p:spTree>
    <p:extLst>
      <p:ext uri="{BB962C8B-B14F-4D97-AF65-F5344CB8AC3E}">
        <p14:creationId xmlns:p14="http://schemas.microsoft.com/office/powerpoint/2010/main" val="291568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Clonar repositorio en </a:t>
            </a:r>
            <a:r>
              <a:rPr lang="es-ES" sz="2000" dirty="0" smtClean="0">
                <a:solidFill>
                  <a:srgbClr val="D6FB47"/>
                </a:solidFill>
              </a:rPr>
              <a:t>local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3. Clonar en un directorio local el repositorio que acabamos de crear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571" y="3429000"/>
            <a:ext cx="5179660" cy="2855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733266"/>
            <a:ext cx="3347655" cy="224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Flecha curvada hacia abajo"/>
          <p:cNvSpPr/>
          <p:nvPr/>
        </p:nvSpPr>
        <p:spPr>
          <a:xfrm>
            <a:off x="2987824" y="2564904"/>
            <a:ext cx="1697360" cy="648072"/>
          </a:xfrm>
          <a:prstGeom prst="curvedDownArrow">
            <a:avLst/>
          </a:prstGeom>
          <a:solidFill>
            <a:srgbClr val="D6FB47"/>
          </a:solidFill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42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Cambios en el </a:t>
            </a:r>
            <a:r>
              <a:rPr lang="es-ES" sz="2000" dirty="0" smtClean="0">
                <a:solidFill>
                  <a:srgbClr val="D6FB47"/>
                </a:solidFill>
              </a:rPr>
              <a:t>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 fichero para verlo en la web donde ponga “Hola mundo”, una hoja de estilo y un fichero .log con un texto describiendo este primer cambio.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1300070" y="2672667"/>
            <a:ext cx="662473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&lt;!DOCTYPE </a:t>
            </a:r>
            <a:r>
              <a:rPr lang="es-ES" dirty="0" err="1" smtClean="0">
                <a:solidFill>
                  <a:srgbClr val="000000"/>
                </a:solidFill>
                <a:highlight>
                  <a:srgbClr val="FFFFFF"/>
                </a:highlight>
              </a:rPr>
              <a:t>html</a:t>
            </a:r>
            <a:r>
              <a:rPr lang="es-ES" dirty="0" smtClean="0">
                <a:solidFill>
                  <a:srgbClr val="000000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Everis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BootCamp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"style.css"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&lt;h1&gt;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Hola mundo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&lt;/h1&gt;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623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Cambios en el </a:t>
            </a:r>
            <a:r>
              <a:rPr lang="es-ES" sz="2000" dirty="0" smtClean="0">
                <a:solidFill>
                  <a:srgbClr val="D6FB47"/>
                </a:solidFill>
              </a:rPr>
              <a:t>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 fichero para verlo en la web donde ponga “Hola mundo”, una hoja de estilo y un fichero .log con un texto describiendo este primer cambio.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286000" y="3068960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h1 </a:t>
            </a:r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{</a:t>
            </a: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	color: </a:t>
            </a:r>
            <a:r>
              <a:rPr lang="es-ES" dirty="0">
                <a:highlight>
                  <a:srgbClr val="FFFFFF"/>
                </a:highlight>
              </a:rPr>
              <a:t>red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;</a:t>
            </a:r>
          </a:p>
          <a:p>
            <a:r>
              <a:rPr lang="es-ES" b="1" dirty="0">
                <a:solidFill>
                  <a:srgbClr val="0000FF"/>
                </a:solidFill>
                <a:highlight>
                  <a:srgbClr val="FFFFFF"/>
                </a:highlight>
              </a:rPr>
              <a:t>}</a:t>
            </a:r>
          </a:p>
        </p:txBody>
      </p:sp>
      <p:sp>
        <p:nvSpPr>
          <p:cNvPr id="8" name="7 Rectángulo"/>
          <p:cNvSpPr/>
          <p:nvPr/>
        </p:nvSpPr>
        <p:spPr>
          <a:xfrm>
            <a:off x="2286000" y="4437112"/>
            <a:ext cx="4572000" cy="646331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 smtClean="0">
                <a:highlight>
                  <a:srgbClr val="FFFFFF"/>
                </a:highlight>
              </a:rPr>
              <a:t>Fichero de log:</a:t>
            </a:r>
          </a:p>
          <a:p>
            <a:r>
              <a:rPr lang="es-ES" dirty="0" smtClean="0">
                <a:highlight>
                  <a:srgbClr val="FFFFFF"/>
                </a:highlight>
              </a:rPr>
              <a:t>+ Añadidos nuevos ficheros</a:t>
            </a:r>
          </a:p>
        </p:txBody>
      </p:sp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7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Cambios en el </a:t>
            </a:r>
            <a:r>
              <a:rPr lang="es-ES" sz="2000" dirty="0" smtClean="0">
                <a:solidFill>
                  <a:srgbClr val="D6FB47"/>
                </a:solidFill>
              </a:rPr>
              <a:t>repo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4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 fichero para verlo en la web donde ponga “Hola mundo”, una hoja de estilo y un fichero .log con un texto describiendo este primer cambio.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340575"/>
            <a:ext cx="5361856" cy="3104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894" y="3356992"/>
            <a:ext cx="5475346" cy="3018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021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A subir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63862"/>
            <a:ext cx="7572565" cy="417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625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A </a:t>
            </a:r>
            <a:r>
              <a:rPr lang="es-ES" sz="2000" dirty="0" smtClean="0">
                <a:solidFill>
                  <a:srgbClr val="D6FB47"/>
                </a:solidFill>
              </a:rPr>
              <a:t>subir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3" y="2348880"/>
            <a:ext cx="5667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54" y="3983565"/>
            <a:ext cx="8716491" cy="233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755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A </a:t>
            </a:r>
            <a:r>
              <a:rPr lang="es-ES" sz="2000" dirty="0" smtClean="0">
                <a:solidFill>
                  <a:srgbClr val="D6FB47"/>
                </a:solidFill>
              </a:rPr>
              <a:t>subir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5. Subir los archivos versionados al repositorio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656" y="2132856"/>
            <a:ext cx="7445583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907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Nombre de versión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6. </a:t>
            </a:r>
            <a:r>
              <a:rPr lang="es-ES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Taggear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el </a:t>
            </a:r>
            <a:r>
              <a:rPr lang="es-ES" dirty="0" err="1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commit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 anterior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99" y="4869160"/>
            <a:ext cx="7812360" cy="139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060848"/>
            <a:ext cx="4923676" cy="271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2780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934348" y="1916832"/>
            <a:ext cx="7344816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Everis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</a:rPr>
              <a:t>BootCamp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title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&lt;link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rel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stylesheet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"text/</a:t>
            </a:r>
            <a:r>
              <a:rPr lang="en-US" b="1" dirty="0" err="1">
                <a:solidFill>
                  <a:srgbClr val="8000FF"/>
                </a:solidFill>
                <a:highlight>
                  <a:srgbClr val="FFFFFF"/>
                </a:highlight>
              </a:rPr>
              <a:t>css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rgbClr val="FF0000"/>
                </a:solidFill>
                <a:highlight>
                  <a:srgbClr val="FFFFFF"/>
                </a:highlight>
              </a:rPr>
              <a:t>href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</a:rPr>
              <a:t>=</a:t>
            </a:r>
            <a:r>
              <a:rPr lang="en-US" b="1" dirty="0">
                <a:solidFill>
                  <a:srgbClr val="8000FF"/>
                </a:solidFill>
                <a:highlight>
                  <a:srgbClr val="FFFFFF"/>
                </a:highlight>
              </a:rPr>
              <a:t>"style.css"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&lt;/head&gt;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&lt;h1&gt;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Hola mundo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&lt;/h1&gt;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	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&lt;p&gt;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Esto es un </a:t>
            </a:r>
            <a:r>
              <a:rPr lang="es-ES" b="1" dirty="0" smtClean="0">
                <a:solidFill>
                  <a:srgbClr val="000000"/>
                </a:solidFill>
                <a:highlight>
                  <a:srgbClr val="FFFFFF"/>
                </a:highlight>
              </a:rPr>
              <a:t>párrafo 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</a:rPr>
              <a:t>para mi brillante funcionalidad nueva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&lt;/p&gt;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body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b="1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&lt;/</a:t>
            </a:r>
            <a:r>
              <a:rPr lang="es-ES" dirty="0" err="1">
                <a:solidFill>
                  <a:srgbClr val="0000FF"/>
                </a:solidFill>
                <a:highlight>
                  <a:srgbClr val="FFFFFF"/>
                </a:highlight>
              </a:rPr>
              <a:t>html</a:t>
            </a:r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</a:rPr>
              <a:t>&gt;</a:t>
            </a:r>
            <a:endParaRPr lang="es-ES" dirty="0"/>
          </a:p>
        </p:txBody>
      </p:sp>
      <p:sp>
        <p:nvSpPr>
          <p:cNvPr id="8" name="7 Rectángulo"/>
          <p:cNvSpPr/>
          <p:nvPr/>
        </p:nvSpPr>
        <p:spPr>
          <a:xfrm>
            <a:off x="2399184" y="4856093"/>
            <a:ext cx="4572000" cy="175432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>
                <a:solidFill>
                  <a:srgbClr val="0000FF"/>
                </a:solidFill>
                <a:highlight>
                  <a:srgbClr val="FFFFFF"/>
                </a:highlight>
                <a:latin typeface="Batang"/>
              </a:rPr>
              <a:t>h1 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{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8080C0"/>
                </a:solidFill>
                <a:highlight>
                  <a:srgbClr val="FFFFFF"/>
                </a:highlight>
                <a:latin typeface="Batang"/>
              </a:rPr>
              <a:t>	color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: red;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}</a:t>
            </a:r>
            <a:endParaRPr lang="es-ES" dirty="0">
              <a:solidFill>
                <a:srgbClr val="00000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dirty="0" smtClean="0">
                <a:solidFill>
                  <a:srgbClr val="0000FF"/>
                </a:solidFill>
                <a:highlight>
                  <a:srgbClr val="FFFFFF"/>
                </a:highlight>
                <a:latin typeface="Batang"/>
              </a:rPr>
              <a:t>p 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{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8080C0"/>
                </a:solidFill>
                <a:highlight>
                  <a:srgbClr val="FFFFFF"/>
                </a:highlight>
                <a:latin typeface="Batang"/>
              </a:rPr>
              <a:t>	color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: </a:t>
            </a:r>
            <a:r>
              <a:rPr lang="es-ES" b="1" dirty="0" err="1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green</a:t>
            </a:r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;</a:t>
            </a:r>
            <a:endParaRPr lang="es-ES" b="1" dirty="0">
              <a:solidFill>
                <a:srgbClr val="8080C0"/>
              </a:solidFill>
              <a:highlight>
                <a:srgbClr val="FFFFFF"/>
              </a:highlight>
              <a:latin typeface="Batang"/>
            </a:endParaRPr>
          </a:p>
          <a:p>
            <a:r>
              <a:rPr lang="es-ES" b="1" dirty="0">
                <a:solidFill>
                  <a:srgbClr val="000000"/>
                </a:solidFill>
                <a:highlight>
                  <a:srgbClr val="FFFFFF"/>
                </a:highlight>
                <a:latin typeface="Batang"/>
              </a:rPr>
              <a:t>}</a:t>
            </a:r>
            <a:endParaRPr lang="es-ES" dirty="0"/>
          </a:p>
        </p:txBody>
      </p:sp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96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49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286000" y="2204864"/>
            <a:ext cx="4572000" cy="92333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s-ES" dirty="0" smtClean="0">
                <a:highlight>
                  <a:srgbClr val="FFFFFF"/>
                </a:highlight>
              </a:rPr>
              <a:t>Fichero de log:</a:t>
            </a:r>
          </a:p>
          <a:p>
            <a:r>
              <a:rPr lang="es-ES" dirty="0" smtClean="0">
                <a:highlight>
                  <a:srgbClr val="FFFFFF"/>
                </a:highlight>
              </a:rPr>
              <a:t>+ Añadidos nuevos ficheros</a:t>
            </a:r>
          </a:p>
          <a:p>
            <a:r>
              <a:rPr lang="es-ES" dirty="0" smtClean="0">
                <a:highlight>
                  <a:srgbClr val="FFFFFF"/>
                </a:highlight>
              </a:rPr>
              <a:t>+ Añadida nueva </a:t>
            </a:r>
            <a:r>
              <a:rPr lang="es-ES" dirty="0" err="1" smtClean="0">
                <a:highlight>
                  <a:srgbClr val="FFFFFF"/>
                </a:highlight>
              </a:rPr>
              <a:t>superfuncionalidad</a:t>
            </a:r>
            <a:endParaRPr lang="es-ES" dirty="0">
              <a:highlight>
                <a:srgbClr val="FFFFFF"/>
              </a:highlight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1" y="3364390"/>
            <a:ext cx="566737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022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¿Qué es un Sistema de Control de Versiones?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81" y="1314680"/>
            <a:ext cx="1611970" cy="196015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70986"/>
            <a:ext cx="1259356" cy="1259356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01" y="3600469"/>
            <a:ext cx="1761467" cy="1054128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1368382" cy="963817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0" t="34081" r="77952" b="13006"/>
          <a:stretch/>
        </p:blipFill>
        <p:spPr>
          <a:xfrm>
            <a:off x="1590393" y="3478813"/>
            <a:ext cx="1151808" cy="1402201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66" y="3478813"/>
            <a:ext cx="1560830" cy="129744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57956"/>
          <a:stretch/>
        </p:blipFill>
        <p:spPr>
          <a:xfrm>
            <a:off x="2771800" y="1390628"/>
            <a:ext cx="1304802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0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 smtClean="0">
                <a:solidFill>
                  <a:srgbClr val="D6FB47"/>
                </a:solidFill>
              </a:rPr>
              <a:t>Branching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81" y="2205465"/>
            <a:ext cx="7504606" cy="413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35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err="1">
                <a:solidFill>
                  <a:srgbClr val="D6FB47"/>
                </a:solidFill>
              </a:rPr>
              <a:t>Branching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7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Crear una rama que contenga un pequeño cambio en el HTML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57" y="2047693"/>
            <a:ext cx="7851254" cy="432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53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Haciendo </a:t>
            </a:r>
            <a:r>
              <a:rPr lang="es-ES" sz="2000" dirty="0" err="1" smtClean="0">
                <a:solidFill>
                  <a:srgbClr val="D6FB47"/>
                </a:solidFill>
              </a:rPr>
              <a:t>merge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78" y="2132856"/>
            <a:ext cx="8507809" cy="3852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640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Haciendo </a:t>
            </a:r>
            <a:r>
              <a:rPr lang="es-ES" sz="2000" dirty="0" err="1">
                <a:solidFill>
                  <a:srgbClr val="D6FB47"/>
                </a:solidFill>
              </a:rPr>
              <a:t>merge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00" y="1963862"/>
            <a:ext cx="7792638" cy="4295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56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Haciendo </a:t>
            </a:r>
            <a:r>
              <a:rPr lang="es-ES" sz="2000" dirty="0" err="1">
                <a:solidFill>
                  <a:srgbClr val="D6FB47"/>
                </a:solidFill>
              </a:rPr>
              <a:t>merge</a:t>
            </a:r>
            <a:r>
              <a:rPr lang="es-ES" sz="2000" dirty="0" smtClean="0">
                <a:solidFill>
                  <a:srgbClr val="D6FB47"/>
                </a:solidFill>
              </a:rPr>
              <a:t>…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8. Unir funcionalidad al master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51" y="2034465"/>
            <a:ext cx="8388424" cy="3553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140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55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Borrando ficheros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9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Borrar fichero de log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92" y="1953238"/>
            <a:ext cx="8016551" cy="4419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222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Borrando </a:t>
            </a:r>
            <a:r>
              <a:rPr lang="es-ES" sz="2000" dirty="0" smtClean="0">
                <a:solidFill>
                  <a:srgbClr val="D6FB47"/>
                </a:solidFill>
              </a:rPr>
              <a:t>ficheros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9</a:t>
            </a:r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. Borrar fichero de log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71" y="3045345"/>
            <a:ext cx="3209925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873896"/>
            <a:ext cx="288607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037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 smtClean="0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72" y="2203123"/>
            <a:ext cx="7416823" cy="408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957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 smtClean="0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8" y="2230237"/>
            <a:ext cx="7479082" cy="412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3341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59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 smtClean="0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2" y="2136552"/>
            <a:ext cx="7712473" cy="425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05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>
                <a:solidFill>
                  <a:schemeClr val="bg1"/>
                </a:solidFill>
              </a:rPr>
              <a:t>¿Qué es un Sistema de Control de Versiones?</a:t>
            </a: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881" y="1314680"/>
            <a:ext cx="1611970" cy="1960155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370986"/>
            <a:ext cx="1259356" cy="1259356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01" y="3600469"/>
            <a:ext cx="1761467" cy="1054128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1368382" cy="963817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 rotWithShape="1"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60" t="34081" r="77952" b="13006"/>
          <a:stretch/>
        </p:blipFill>
        <p:spPr>
          <a:xfrm>
            <a:off x="1590393" y="3478813"/>
            <a:ext cx="1151808" cy="1402201"/>
          </a:xfrm>
          <a:prstGeom prst="rect">
            <a:avLst/>
          </a:prstGeom>
        </p:spPr>
      </p:pic>
      <p:pic>
        <p:nvPicPr>
          <p:cNvPr id="13" name="12 Imagen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466" y="3478813"/>
            <a:ext cx="1560830" cy="1297440"/>
          </a:xfrm>
          <a:prstGeom prst="rect">
            <a:avLst/>
          </a:prstGeom>
        </p:spPr>
      </p:pic>
      <p:pic>
        <p:nvPicPr>
          <p:cNvPr id="14" name="13 Imagen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57956"/>
          <a:stretch/>
        </p:blipFill>
        <p:spPr>
          <a:xfrm>
            <a:off x="2771800" y="1390628"/>
            <a:ext cx="1304802" cy="1296144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2627784" y="1314680"/>
            <a:ext cx="1584176" cy="1466248"/>
          </a:xfrm>
          <a:prstGeom prst="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6FB47"/>
              </a:solidFill>
            </a:endParaRPr>
          </a:p>
        </p:txBody>
      </p:sp>
      <p:sp>
        <p:nvSpPr>
          <p:cNvPr id="15" name="14 Rectángulo"/>
          <p:cNvSpPr/>
          <p:nvPr/>
        </p:nvSpPr>
        <p:spPr>
          <a:xfrm>
            <a:off x="5811666" y="3390685"/>
            <a:ext cx="1584176" cy="1466248"/>
          </a:xfrm>
          <a:prstGeom prst="rect">
            <a:avLst/>
          </a:prstGeom>
          <a:noFill/>
          <a:ln>
            <a:solidFill>
              <a:srgbClr val="D6FB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D6FB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6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60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>
                <a:solidFill>
                  <a:srgbClr val="D6FB47"/>
                </a:solidFill>
              </a:rPr>
              <a:t>.</a:t>
            </a:r>
            <a:r>
              <a:rPr lang="es-ES" sz="2000" dirty="0" err="1" smtClean="0">
                <a:solidFill>
                  <a:srgbClr val="D6FB47"/>
                </a:solidFill>
              </a:rPr>
              <a:t>gitignore</a:t>
            </a:r>
            <a:endParaRPr lang="es-ES" sz="2000" dirty="0">
              <a:solidFill>
                <a:srgbClr val="D6FB47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525735" y="1462337"/>
            <a:ext cx="7928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+mj-lt"/>
                <a:cs typeface="Consolas" panose="020B0609020204030204" pitchFamily="49" charset="0"/>
              </a:rPr>
              <a:t>10. Reincorporar fichero de log, y añadirlo a ignore en el master para que no se suba, pero esté en la rama master en local</a:t>
            </a:r>
            <a:endParaRPr lang="es-E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5832648" cy="3777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537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61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Software</a:t>
            </a:r>
            <a:endParaRPr lang="es-ES" sz="2000" dirty="0">
              <a:solidFill>
                <a:srgbClr val="D6FB47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532" y="4495683"/>
            <a:ext cx="3174603" cy="1980953"/>
          </a:xfrm>
          <a:prstGeom prst="rect">
            <a:avLst/>
          </a:prstGeom>
        </p:spPr>
      </p:pic>
      <p:pic>
        <p:nvPicPr>
          <p:cNvPr id="4" name="3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565827"/>
            <a:ext cx="2438400" cy="2438400"/>
          </a:xfrm>
          <a:prstGeom prst="rect">
            <a:avLst/>
          </a:prstGeom>
        </p:spPr>
      </p:pic>
      <p:pic>
        <p:nvPicPr>
          <p:cNvPr id="7" name="6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01" y="4286232"/>
            <a:ext cx="923925" cy="1790700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556793"/>
            <a:ext cx="2725541" cy="2592288"/>
          </a:xfrm>
          <a:prstGeom prst="rect">
            <a:avLst/>
          </a:prstGeom>
        </p:spPr>
      </p:pic>
      <p:sp>
        <p:nvSpPr>
          <p:cNvPr id="10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03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62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921916" y="2492896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Software</a:t>
            </a:r>
          </a:p>
        </p:txBody>
      </p:sp>
      <p:pic>
        <p:nvPicPr>
          <p:cNvPr id="11" name="10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05123"/>
            <a:ext cx="6158856" cy="3061865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013" y="3068960"/>
            <a:ext cx="5597357" cy="2118999"/>
          </a:xfrm>
          <a:prstGeom prst="rect">
            <a:avLst/>
          </a:prstGeom>
        </p:spPr>
      </p:pic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35" y="3872690"/>
            <a:ext cx="5086545" cy="2483660"/>
          </a:xfrm>
          <a:prstGeom prst="rect">
            <a:avLst/>
          </a:prstGeom>
        </p:spPr>
      </p:pic>
      <p:sp>
        <p:nvSpPr>
          <p:cNvPr id="13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96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63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921916" y="2492896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4 Marcador de contenido"/>
          <p:cNvSpPr txBox="1">
            <a:spLocks/>
          </p:cNvSpPr>
          <p:nvPr/>
        </p:nvSpPr>
        <p:spPr>
          <a:xfrm>
            <a:off x="683568" y="908720"/>
            <a:ext cx="8003232" cy="432048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sz="2000" dirty="0" smtClean="0">
                <a:solidFill>
                  <a:srgbClr val="D6FB47"/>
                </a:solidFill>
              </a:rPr>
              <a:t>Buenas prácticas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755576" y="1847048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Siempre que </a:t>
            </a:r>
            <a:r>
              <a:rPr lang="es-ES" u="sng" dirty="0" smtClean="0">
                <a:solidFill>
                  <a:schemeClr val="bg1"/>
                </a:solidFill>
              </a:rPr>
              <a:t>llegues a tu puesto de trabajo</a:t>
            </a:r>
            <a:r>
              <a:rPr lang="es-ES" dirty="0" smtClean="0">
                <a:solidFill>
                  <a:schemeClr val="bg1"/>
                </a:solidFill>
              </a:rPr>
              <a:t>, haz </a:t>
            </a:r>
            <a:r>
              <a:rPr lang="es-ES" dirty="0" smtClean="0">
                <a:solidFill>
                  <a:srgbClr val="D6FB47"/>
                </a:solidFill>
              </a:rPr>
              <a:t>un </a:t>
            </a:r>
            <a:r>
              <a:rPr lang="es-ES" dirty="0" err="1" smtClean="0">
                <a:solidFill>
                  <a:srgbClr val="D6FB47"/>
                </a:solidFill>
              </a:rPr>
              <a:t>pull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Si vas a hacer un </a:t>
            </a:r>
            <a:r>
              <a:rPr lang="es-ES" u="sng" dirty="0" err="1" smtClean="0">
                <a:solidFill>
                  <a:schemeClr val="bg1"/>
                </a:solidFill>
              </a:rPr>
              <a:t>push</a:t>
            </a:r>
            <a:r>
              <a:rPr lang="es-ES" dirty="0" smtClean="0">
                <a:solidFill>
                  <a:schemeClr val="bg1"/>
                </a:solidFill>
              </a:rPr>
              <a:t>, haz primero </a:t>
            </a:r>
            <a:r>
              <a:rPr lang="es-ES" dirty="0" smtClean="0">
                <a:solidFill>
                  <a:srgbClr val="D6FB47"/>
                </a:solidFill>
              </a:rPr>
              <a:t>un </a:t>
            </a:r>
            <a:r>
              <a:rPr lang="es-ES" dirty="0" err="1" smtClean="0">
                <a:solidFill>
                  <a:srgbClr val="D6FB47"/>
                </a:solidFill>
              </a:rPr>
              <a:t>pull</a:t>
            </a:r>
            <a:r>
              <a:rPr lang="es-ES" dirty="0" smtClean="0">
                <a:solidFill>
                  <a:schemeClr val="bg1"/>
                </a:solidFill>
              </a:rPr>
              <a:t>, luego </a:t>
            </a:r>
            <a:r>
              <a:rPr lang="es-ES" dirty="0" err="1" smtClean="0">
                <a:solidFill>
                  <a:srgbClr val="D6FB47"/>
                </a:solidFill>
              </a:rPr>
              <a:t>commit</a:t>
            </a:r>
            <a:r>
              <a:rPr lang="es-ES" dirty="0" smtClean="0">
                <a:solidFill>
                  <a:srgbClr val="D6FB47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>y por último </a:t>
            </a:r>
            <a:r>
              <a:rPr lang="es-ES" dirty="0" err="1" smtClean="0">
                <a:solidFill>
                  <a:srgbClr val="D6FB47"/>
                </a:solidFill>
              </a:rPr>
              <a:t>push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solidFill>
                  <a:schemeClr val="bg1"/>
                </a:solidFill>
              </a:rPr>
              <a:t>Cada vez que tengas que </a:t>
            </a:r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hacer una nueva funcionalidad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smtClean="0">
                <a:solidFill>
                  <a:srgbClr val="D6FB47"/>
                </a:solidFill>
              </a:rPr>
              <a:t>haz </a:t>
            </a:r>
            <a:r>
              <a:rPr lang="es-ES" dirty="0" err="1" smtClean="0">
                <a:solidFill>
                  <a:srgbClr val="D6FB47"/>
                </a:solidFill>
              </a:rPr>
              <a:t>pull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smtClean="0">
                <a:solidFill>
                  <a:srgbClr val="D6FB47"/>
                </a:solidFill>
              </a:rPr>
              <a:t>crea una rama local</a:t>
            </a:r>
            <a:r>
              <a:rPr lang="es-ES" dirty="0" smtClean="0">
                <a:solidFill>
                  <a:schemeClr val="bg1"/>
                </a:solidFill>
              </a:rPr>
              <a:t>, y luego </a:t>
            </a:r>
            <a:r>
              <a:rPr lang="es-ES" dirty="0" smtClean="0">
                <a:solidFill>
                  <a:srgbClr val="D6FB47"/>
                </a:solidFill>
              </a:rPr>
              <a:t>decide</a:t>
            </a:r>
            <a:r>
              <a:rPr lang="es-ES" dirty="0" smtClean="0">
                <a:solidFill>
                  <a:schemeClr val="bg1"/>
                </a:solidFill>
              </a:rPr>
              <a:t> si la subes o si la unes en local y luego subes. Si vas a subir, ver </a:t>
            </a:r>
            <a:r>
              <a:rPr lang="es-ES" dirty="0" smtClean="0">
                <a:solidFill>
                  <a:srgbClr val="D6FB47"/>
                </a:solidFill>
              </a:rPr>
              <a:t>punto 2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 smtClean="0">
                <a:solidFill>
                  <a:srgbClr val="D6FB47"/>
                </a:solidFill>
              </a:rPr>
              <a:t>En la rama MASTER sólo debe estar la última versión estable</a:t>
            </a:r>
            <a:r>
              <a:rPr lang="es-ES" dirty="0" smtClean="0">
                <a:solidFill>
                  <a:schemeClr val="bg1"/>
                </a:solidFill>
              </a:rPr>
              <a:t>, si no estás seguro si la versión que vas a subir es estable, súbela como rama.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u="sng" dirty="0" smtClean="0">
                <a:solidFill>
                  <a:schemeClr val="bg1"/>
                </a:solidFill>
              </a:rPr>
              <a:t>Si tu software ya tiene una versión estable </a:t>
            </a:r>
            <a:r>
              <a:rPr lang="es-ES" dirty="0" smtClean="0">
                <a:solidFill>
                  <a:schemeClr val="bg1"/>
                </a:solidFill>
              </a:rPr>
              <a:t>y va a evolucionar, </a:t>
            </a:r>
            <a:r>
              <a:rPr lang="es-ES" dirty="0" smtClean="0">
                <a:solidFill>
                  <a:srgbClr val="D6FB47"/>
                </a:solidFill>
              </a:rPr>
              <a:t>usa </a:t>
            </a:r>
            <a:r>
              <a:rPr lang="es-ES" dirty="0" err="1" smtClean="0">
                <a:solidFill>
                  <a:srgbClr val="D6FB47"/>
                </a:solidFill>
              </a:rPr>
              <a:t>TAGs</a:t>
            </a:r>
            <a:r>
              <a:rPr lang="es-ES" dirty="0" smtClean="0">
                <a:solidFill>
                  <a:schemeClr val="bg1"/>
                </a:solidFill>
              </a:rPr>
              <a:t>.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7" name="2 Marcador de texto"/>
          <p:cNvSpPr txBox="1">
            <a:spLocks/>
          </p:cNvSpPr>
          <p:nvPr/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smtClean="0">
                <a:solidFill>
                  <a:schemeClr val="bg1"/>
                </a:solidFill>
                <a:latin typeface="+mj-lt"/>
              </a:rPr>
              <a:t>Práctica	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48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64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</a:t>
            </a:r>
            <a:r>
              <a:rPr lang="es-ES" sz="1600" dirty="0" err="1">
                <a:solidFill>
                  <a:schemeClr val="bg1"/>
                </a:solidFill>
              </a:rPr>
              <a:t>GitHub</a:t>
            </a:r>
            <a:r>
              <a:rPr lang="es-ES" sz="1600" dirty="0">
                <a:solidFill>
                  <a:schemeClr val="bg1"/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2000" dirty="0">
                <a:solidFill>
                  <a:schemeClr val="bg1"/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rgbClr val="D6FB47"/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13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jfernanv\Desktop\everis-blanc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904" y="620688"/>
            <a:ext cx="3894528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3851920" y="5373216"/>
            <a:ext cx="4248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2800" dirty="0" err="1" smtClean="0">
                <a:solidFill>
                  <a:schemeClr val="bg1"/>
                </a:solidFill>
              </a:rPr>
              <a:t>Heading</a:t>
            </a:r>
            <a:r>
              <a:rPr lang="es-ES" sz="2800" dirty="0" smtClean="0">
                <a:solidFill>
                  <a:schemeClr val="bg1"/>
                </a:solidFill>
              </a:rPr>
              <a:t> to </a:t>
            </a:r>
            <a:r>
              <a:rPr lang="es-ES" sz="2800" dirty="0" err="1" smtClean="0">
                <a:solidFill>
                  <a:schemeClr val="bg1"/>
                </a:solidFill>
              </a:rPr>
              <a:t>codeFest</a:t>
            </a:r>
            <a:endParaRPr lang="es-ES" sz="2800" dirty="0" smtClean="0">
              <a:solidFill>
                <a:schemeClr val="bg1"/>
              </a:solidFill>
            </a:endParaRPr>
          </a:p>
          <a:p>
            <a:pPr algn="r"/>
            <a:r>
              <a:rPr lang="es-ES" cap="all" dirty="0" smtClean="0">
                <a:solidFill>
                  <a:schemeClr val="bg1"/>
                </a:solidFill>
              </a:rPr>
              <a:t>EVERIS CENTERS</a:t>
            </a:r>
            <a:endParaRPr lang="es-ES" cap="al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err="1" smtClean="0">
                <a:solidFill>
                  <a:schemeClr val="bg1"/>
                </a:solidFill>
                <a:latin typeface="+mj-lt"/>
              </a:rPr>
              <a:t>RoadMap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7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/>
                </a:solidFill>
              </a:rPr>
              <a:t>Introducción</a:t>
            </a:r>
          </a:p>
          <a:p>
            <a:pPr marL="744538" lvl="2" indent="-34290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s-ES" sz="1600" dirty="0">
                <a:solidFill>
                  <a:schemeClr val="bg1"/>
                </a:solidFill>
              </a:rPr>
              <a:t>¿Qué es un SCV?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rgbClr val="D6FB47"/>
                </a:solidFill>
              </a:rPr>
              <a:t>¿Qué es </a:t>
            </a:r>
            <a:r>
              <a:rPr lang="es-ES" sz="1600" dirty="0" err="1" smtClean="0">
                <a:solidFill>
                  <a:srgbClr val="D6FB47"/>
                </a:solidFill>
              </a:rPr>
              <a:t>Git</a:t>
            </a:r>
            <a:r>
              <a:rPr lang="es-ES" sz="1600" dirty="0" smtClean="0">
                <a:solidFill>
                  <a:srgbClr val="D6FB47"/>
                </a:solidFill>
              </a:rPr>
              <a:t>?</a:t>
            </a:r>
          </a:p>
          <a:p>
            <a:pPr marL="744538" lvl="1">
              <a:spcBef>
                <a:spcPts val="0"/>
              </a:spcBef>
              <a:spcAft>
                <a:spcPts val="600"/>
              </a:spcAft>
            </a:pP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¿Qué es </a:t>
            </a:r>
            <a:r>
              <a:rPr lang="es-ES" sz="1600" dirty="0" err="1" smtClean="0">
                <a:solidFill>
                  <a:schemeClr val="bg1">
                    <a:lumMod val="50000"/>
                  </a:schemeClr>
                </a:solidFill>
              </a:rPr>
              <a:t>GitHub</a:t>
            </a:r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 smtClean="0">
                <a:solidFill>
                  <a:schemeClr val="bg1">
                    <a:lumMod val="50000"/>
                  </a:schemeClr>
                </a:solidFill>
              </a:rPr>
              <a:t>Conceptos básicos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Taller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dirty="0">
                <a:solidFill>
                  <a:schemeClr val="bg1">
                    <a:lumMod val="50000"/>
                  </a:schemeClr>
                </a:solidFill>
              </a:rPr>
              <a:t>Reto</a:t>
            </a:r>
          </a:p>
          <a:p>
            <a:pPr marL="1588" indent="0">
              <a:spcBef>
                <a:spcPts val="0"/>
              </a:spcBef>
              <a:spcAft>
                <a:spcPts val="600"/>
              </a:spcAft>
              <a:buNone/>
            </a:pPr>
            <a:endParaRPr lang="es-E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15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7416824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Operaciones Básicas de los SCV al uso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8</a:t>
            </a:fld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" name="4 Marcador de contenido"/>
          <p:cNvSpPr txBox="1">
            <a:spLocks/>
          </p:cNvSpPr>
          <p:nvPr/>
        </p:nvSpPr>
        <p:spPr>
          <a:xfrm>
            <a:off x="683568" y="1556792"/>
            <a:ext cx="8003232" cy="4176464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Update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Nos permite actualizar la versión que tengamos en el disco con la almacenada en el servidor.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Checkout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Tomamos posesión del archivo local para modificarlo.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Commit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Check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 in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Subimos al servidor una nueva versión de código. </a:t>
            </a:r>
          </a:p>
          <a:p>
            <a:pPr marL="344488">
              <a:spcBef>
                <a:spcPts val="0"/>
              </a:spcBef>
              <a:spcAft>
                <a:spcPts val="600"/>
              </a:spcAft>
            </a:pP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Discard</a:t>
            </a:r>
            <a:r>
              <a:rPr lang="es-ES" sz="2000" b="1" dirty="0" smtClean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s-ES" sz="2000" b="1" dirty="0" err="1" smtClean="0">
                <a:solidFill>
                  <a:schemeClr val="bg1">
                    <a:lumMod val="95000"/>
                  </a:schemeClr>
                </a:solidFill>
              </a:rPr>
              <a:t>Revert</a:t>
            </a:r>
            <a:r>
              <a:rPr lang="es-ES" sz="2000" dirty="0" smtClean="0">
                <a:solidFill>
                  <a:schemeClr val="bg1">
                    <a:lumMod val="95000"/>
                  </a:schemeClr>
                </a:solidFill>
              </a:rPr>
              <a:t>: Nos permite descartar todos los cambios que hayamos realizado en nuestro local.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67" y="4071937"/>
            <a:ext cx="385762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sz="quarter" idx="4294967295"/>
          </p:nvPr>
        </p:nvSpPr>
        <p:spPr>
          <a:xfrm>
            <a:off x="683568" y="476672"/>
            <a:ext cx="5832475" cy="50420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b="1" dirty="0" smtClean="0">
                <a:solidFill>
                  <a:schemeClr val="bg1"/>
                </a:solidFill>
                <a:latin typeface="+mj-lt"/>
              </a:rPr>
              <a:t>Sin embargo, GIT…</a:t>
            </a:r>
            <a:endParaRPr lang="es-E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1 Marcador de número de diapositiva"/>
          <p:cNvSpPr txBox="1">
            <a:spLocks/>
          </p:cNvSpPr>
          <p:nvPr/>
        </p:nvSpPr>
        <p:spPr>
          <a:xfrm>
            <a:off x="7812360" y="6356350"/>
            <a:ext cx="874440" cy="365125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CFAEEE9-AD6A-4121-B8FF-B12D6A452F01}" type="slidenum">
              <a:rPr lang="es-ES" smtClean="0">
                <a:solidFill>
                  <a:schemeClr val="bg1"/>
                </a:solidFill>
              </a:rPr>
              <a:pPr algn="r"/>
              <a:t>9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6" name="Imagen 1" descr="https://www.git-tower.com/learn/content/01-git/01-ebook/01-command-line/04-remote-repositories/01-introduction/basic-remote-workflo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49021"/>
            <a:ext cx="6516985" cy="5489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893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82677DC17265489679A83D3BF00A5B" ma:contentTypeVersion="5" ma:contentTypeDescription="Create a new document." ma:contentTypeScope="" ma:versionID="f3712941d2f50d47ee46bb5e1c9ae408">
  <xsd:schema xmlns:xsd="http://www.w3.org/2001/XMLSchema" xmlns:xs="http://www.w3.org/2001/XMLSchema" xmlns:p="http://schemas.microsoft.com/office/2006/metadata/properties" xmlns:ns2="37b458f3-74fd-474a-91a5-8181f3470433" xmlns:ns3="facfe95a-cd73-4bbb-8a1d-69d0d6405f93" targetNamespace="http://schemas.microsoft.com/office/2006/metadata/properties" ma:root="true" ma:fieldsID="2cb24572d5fedeb40e37ace3b7fca08b" ns2:_="" ns3:_="">
    <xsd:import namespace="37b458f3-74fd-474a-91a5-8181f3470433"/>
    <xsd:import namespace="facfe95a-cd73-4bbb-8a1d-69d0d6405f9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b458f3-74fd-474a-91a5-8181f34704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cfe95a-cd73-4bbb-8a1d-69d0d6405f9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9C7282-FC56-483D-B725-7D594D9B83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418593F-0F44-40D6-A87E-E7E4FF781A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9F3DED7-B089-4861-BEE8-353E2BE2C4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b458f3-74fd-474a-91a5-8181f3470433"/>
    <ds:schemaRef ds:uri="facfe95a-cd73-4bbb-8a1d-69d0d6405f9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2355</TotalTime>
  <Words>2776</Words>
  <Application>Microsoft Office PowerPoint</Application>
  <PresentationFormat>On-screen Show (4:3)</PresentationFormat>
  <Paragraphs>524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Batang</vt:lpstr>
      <vt:lpstr>Calibri</vt:lpstr>
      <vt:lpstr>Consolas</vt:lpstr>
      <vt:lpstr>Wingdings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Alberto Ginel Calderon</dc:creator>
  <cp:lastModifiedBy>Antonio Gabriel Gonzalez Casado</cp:lastModifiedBy>
  <cp:revision>214</cp:revision>
  <dcterms:created xsi:type="dcterms:W3CDTF">2017-01-10T11:56:49Z</dcterms:created>
  <dcterms:modified xsi:type="dcterms:W3CDTF">2019-06-10T14:08:21Z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0x0101006782677DC17265489679A83D3BF00A5B</vt:lpwstr>
  </property>
</Properties>
</file>